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8"/>
  </p:notesMasterIdLst>
  <p:handoutMasterIdLst>
    <p:handoutMasterId r:id="rId69"/>
  </p:handoutMasterIdLst>
  <p:sldIdLst>
    <p:sldId id="830" r:id="rId2"/>
    <p:sldId id="752" r:id="rId3"/>
    <p:sldId id="831" r:id="rId4"/>
    <p:sldId id="833" r:id="rId5"/>
    <p:sldId id="816" r:id="rId6"/>
    <p:sldId id="834" r:id="rId7"/>
    <p:sldId id="835" r:id="rId8"/>
    <p:sldId id="836" r:id="rId9"/>
    <p:sldId id="837" r:id="rId10"/>
    <p:sldId id="807" r:id="rId11"/>
    <p:sldId id="862" r:id="rId12"/>
    <p:sldId id="840" r:id="rId13"/>
    <p:sldId id="863" r:id="rId14"/>
    <p:sldId id="841" r:id="rId15"/>
    <p:sldId id="820" r:id="rId16"/>
    <p:sldId id="864" r:id="rId17"/>
    <p:sldId id="821" r:id="rId18"/>
    <p:sldId id="865" r:id="rId19"/>
    <p:sldId id="844" r:id="rId20"/>
    <p:sldId id="810" r:id="rId21"/>
    <p:sldId id="845" r:id="rId22"/>
    <p:sldId id="846" r:id="rId23"/>
    <p:sldId id="809" r:id="rId24"/>
    <p:sldId id="866" r:id="rId25"/>
    <p:sldId id="848" r:id="rId26"/>
    <p:sldId id="832" r:id="rId27"/>
    <p:sldId id="856" r:id="rId28"/>
    <p:sldId id="888" r:id="rId29"/>
    <p:sldId id="858" r:id="rId30"/>
    <p:sldId id="857" r:id="rId31"/>
    <p:sldId id="849" r:id="rId32"/>
    <p:sldId id="819" r:id="rId33"/>
    <p:sldId id="867" r:id="rId34"/>
    <p:sldId id="868" r:id="rId35"/>
    <p:sldId id="869" r:id="rId36"/>
    <p:sldId id="870" r:id="rId37"/>
    <p:sldId id="850" r:id="rId38"/>
    <p:sldId id="787" r:id="rId39"/>
    <p:sldId id="871" r:id="rId40"/>
    <p:sldId id="873" r:id="rId41"/>
    <p:sldId id="872" r:id="rId42"/>
    <p:sldId id="851" r:id="rId43"/>
    <p:sldId id="826" r:id="rId44"/>
    <p:sldId id="874" r:id="rId45"/>
    <p:sldId id="875" r:id="rId46"/>
    <p:sldId id="854" r:id="rId47"/>
    <p:sldId id="829" r:id="rId48"/>
    <p:sldId id="876" r:id="rId49"/>
    <p:sldId id="877" r:id="rId50"/>
    <p:sldId id="887" r:id="rId51"/>
    <p:sldId id="852" r:id="rId52"/>
    <p:sldId id="827" r:id="rId53"/>
    <p:sldId id="878" r:id="rId54"/>
    <p:sldId id="879" r:id="rId55"/>
    <p:sldId id="853" r:id="rId56"/>
    <p:sldId id="828" r:id="rId57"/>
    <p:sldId id="880" r:id="rId58"/>
    <p:sldId id="881" r:id="rId59"/>
    <p:sldId id="883" r:id="rId60"/>
    <p:sldId id="859" r:id="rId61"/>
    <p:sldId id="882" r:id="rId62"/>
    <p:sldId id="884" r:id="rId63"/>
    <p:sldId id="855" r:id="rId64"/>
    <p:sldId id="861" r:id="rId65"/>
    <p:sldId id="460" r:id="rId66"/>
    <p:sldId id="333" r:id="rId67"/>
  </p:sldIdLst>
  <p:sldSz cx="9144000" cy="6858000" type="screen4x3"/>
  <p:notesSz cx="6881813" cy="9296400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468" autoAdjust="0"/>
  </p:normalViewPr>
  <p:slideViewPr>
    <p:cSldViewPr>
      <p:cViewPr varScale="1">
        <p:scale>
          <a:sx n="125" d="100"/>
          <a:sy n="125" d="100"/>
        </p:scale>
        <p:origin x="94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9/10/2015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9/10/2015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8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7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91CB6-67D7-4552-B8D3-816F3DA613D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674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871AA-3E59-4657-8664-9D69CACFA85E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9401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3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Interpreter Pattern</a:t>
            </a: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82104E-CF97-4F66-B8D5-BA30FD243013}" type="slidenum">
              <a:rPr lang="en-US"/>
              <a:pPr eaLnBrk="1" hangingPunct="1"/>
              <a:t>32</a:t>
            </a:fld>
            <a:endParaRPr lang="en-US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035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594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79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8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0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67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0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9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aspnetue/archive/2010/01/14/asp-net-page-life-cycle-diagram.aspx" TargetMode="External"/><Relationship Id="rId2" Type="http://schemas.openxmlformats.org/officeDocument/2006/relationships/hyperlink" Target="https://msdn.microsoft.com/en-us/library/aa338806(v=vs.71)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EntityFramework/search?utf8=%E2%9C%93&amp;q=visitor" TargetMode="External"/><Relationship Id="rId2" Type="http://schemas.openxmlformats.org/officeDocument/2006/relationships/hyperlink" Target="https://github.com/dotnet/roslyn/blob/03e30451ce7eb518e364b5806c524623424103e4/src/Compilers/CSharp/Portable/Syntax/CSharpSyntaxVisitor.c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44441"/>
            <a:ext cx="8229600" cy="853444"/>
          </a:xfrm>
        </p:spPr>
        <p:txBody>
          <a:bodyPr/>
          <a:lstStyle/>
          <a:p>
            <a:r>
              <a:rPr lang="en-US" dirty="0"/>
              <a:t>Concerned with </a:t>
            </a:r>
            <a:r>
              <a:rPr lang="en-US" dirty="0" smtClean="0"/>
              <a:t>communication</a:t>
            </a:r>
            <a:br>
              <a:rPr lang="en-US" dirty="0" smtClean="0"/>
            </a:br>
            <a:r>
              <a:rPr lang="en-US" dirty="0" smtClean="0"/>
              <a:t>(interaction</a:t>
            </a:r>
            <a:r>
              <a:rPr lang="en-US" dirty="0"/>
              <a:t>) between the objects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2476451" cy="1007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28640"/>
            <a:ext cx="4114800" cy="1442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57357"/>
            <a:ext cx="2434117" cy="9148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683162"/>
            <a:ext cx="3862012" cy="1419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7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High-Quality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5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8610600" cy="5955476"/>
          </a:xfrm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Access to the elements of a complex object without revealing its actual presentation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Various ways of data structure traversing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Hides traversing details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sz="2600" dirty="0"/>
              <a:t>By separating the iteration logic, the aggregator no longer needs to keep track of the traversal state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Interchangeable traversing algorithms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Unified abstract interface for</a:t>
            </a:r>
            <a:br>
              <a:rPr lang="en-US" dirty="0" smtClean="0"/>
            </a:br>
            <a:r>
              <a:rPr lang="en-US" dirty="0" smtClean="0"/>
              <a:t>iterating over various data structures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loops in C# uses the Iterator</a:t>
            </a:r>
            <a:br>
              <a:rPr lang="en-US" dirty="0" smtClean="0"/>
            </a:br>
            <a:r>
              <a:rPr lang="en-US" dirty="0" smtClean="0"/>
              <a:t>pattern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yield</a:t>
            </a:r>
            <a:r>
              <a:rPr lang="en-US" dirty="0" smtClean="0"/>
              <a:t> generates enumerators)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Pattern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579" r="4912"/>
          <a:stretch/>
        </p:blipFill>
        <p:spPr>
          <a:xfrm>
            <a:off x="7467600" y="3962400"/>
            <a:ext cx="1295400" cy="2020186"/>
          </a:xfrm>
          <a:prstGeom prst="roundRect">
            <a:avLst>
              <a:gd name="adj" fmla="val 11662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915400" cy="57912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Each collection type requires 2 implementations</a:t>
            </a:r>
          </a:p>
          <a:p>
            <a:pPr lvl="1"/>
            <a:r>
              <a:rPr lang="en-US" dirty="0" smtClean="0"/>
              <a:t>Aggregate interface is in the collection itself</a:t>
            </a:r>
          </a:p>
          <a:p>
            <a:r>
              <a:rPr lang="en-US" dirty="0" smtClean="0"/>
              <a:t>Client retrieves an Iterator from the Aggregate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76" y="990600"/>
            <a:ext cx="7489847" cy="3048000"/>
          </a:xfrm>
          <a:prstGeom prst="roundRect">
            <a:avLst>
              <a:gd name="adj" fmla="val 55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55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in .NET – Example</a:t>
            </a:r>
            <a:endParaRPr lang="bg-BG" dirty="0"/>
          </a:p>
        </p:txBody>
      </p:sp>
      <p:sp>
        <p:nvSpPr>
          <p:cNvPr id="1398794" name="Rectangle 10"/>
          <p:cNvSpPr>
            <a:spLocks noGrp="1" noChangeArrowheads="1"/>
          </p:cNvSpPr>
          <p:nvPr>
            <p:ph idx="1"/>
          </p:nvPr>
        </p:nvSpPr>
        <p:spPr>
          <a:xfrm>
            <a:off x="381000" y="1012567"/>
            <a:ext cx="8388350" cy="1631216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// Iterator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bool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Reset();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2759157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// Aggregate interface</a:t>
            </a:r>
            <a:endParaRPr lang="en-US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GetEnumerator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10"/>
          <p:cNvSpPr txBox="1">
            <a:spLocks noChangeArrowheads="1"/>
          </p:cNvSpPr>
          <p:nvPr/>
        </p:nvSpPr>
        <p:spPr>
          <a:xfrm>
            <a:off x="381000" y="3870067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ConcreteEnumerator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// Implement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interface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1000" y="5001161"/>
            <a:ext cx="838835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enumerator =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someObject.GetEnumerator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enumerator.MoveNext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// work with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enumerator.Current</a:t>
            </a:r>
            <a:endParaRPr lang="en-US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0" y="5412313"/>
            <a:ext cx="14189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705600" y="5044440"/>
            <a:ext cx="533400" cy="12192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–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156793"/>
            <a:ext cx="8686800" cy="5098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2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Template Method</a:t>
            </a:r>
            <a:endParaRPr lang="en-US" dirty="0"/>
          </a:p>
        </p:txBody>
      </p:sp>
      <p:pic>
        <p:nvPicPr>
          <p:cNvPr id="8194" name="Picture 2" descr="http://cdns2.freepik.com/free-photo/_18-118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89" y="2209800"/>
            <a:ext cx="4076822" cy="4063798"/>
          </a:xfrm>
          <a:prstGeom prst="roundRect">
            <a:avLst>
              <a:gd name="adj" fmla="val 63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685800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smtClean="0"/>
              <a:t>Method</a:t>
            </a:r>
            <a:endParaRPr lang="bg-BG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Defines the base of an algorithm in a method, leaving some implementation to its subclasses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Template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</a:t>
            </a:r>
            <a:r>
              <a:rPr lang="en-US" dirty="0" smtClean="0"/>
              <a:t> allows the subclasses to redefine the implementation of some of the parts of the algorithm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Doesn’t let the subclasses to change</a:t>
            </a:r>
            <a:br>
              <a:rPr lang="en-US" dirty="0" smtClean="0"/>
            </a:br>
            <a:r>
              <a:rPr lang="en-US" dirty="0" smtClean="0"/>
              <a:t>the algorithm structure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Relies on inheritance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Strategy on composition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Usually override of virtual</a:t>
            </a:r>
            <a:br>
              <a:rPr lang="en-US" dirty="0" smtClean="0"/>
            </a:br>
            <a:r>
              <a:rPr lang="en-US" dirty="0" smtClean="0"/>
              <a:t>or abstract method (hook)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6" name="Picture 2" descr="http://sourcemaking.com/files/sm/images/patterns/Template_method_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76700"/>
            <a:ext cx="3242666" cy="2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big.info/wp-content/uploads/2012/01/4zeimmsdyc58esq34wb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20" y="2819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34726" y="3642360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solidFill>
                  <a:schemeClr val="bg1"/>
                </a:solidFill>
              </a:rPr>
              <a:t>life cycle</a:t>
            </a:r>
            <a:endParaRPr lang="en-US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8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to use: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Two or more classes should follow the same common algorithm or workflow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workflow never changes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Subclasses may redefine the </a:t>
            </a:r>
            <a:r>
              <a:rPr lang="en-US" dirty="0" smtClean="0"/>
              <a:t>steps (not order)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Some steps </a:t>
            </a:r>
            <a:r>
              <a:rPr lang="en-US" dirty="0"/>
              <a:t>may be implemented in the base class (DRY)</a:t>
            </a: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</a:t>
            </a:r>
            <a:r>
              <a:rPr lang="en-US" dirty="0" err="1" smtClean="0"/>
              <a:t>WebForms</a:t>
            </a:r>
            <a:r>
              <a:rPr lang="bg-BG" dirty="0" smtClean="0"/>
              <a:t> </a:t>
            </a:r>
            <a:r>
              <a:rPr lang="en-US" dirty="0" smtClean="0"/>
              <a:t>we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can override the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Render()</a:t>
            </a:r>
            <a:r>
              <a:rPr lang="en-US" dirty="0" smtClean="0"/>
              <a:t> method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to</a:t>
            </a:r>
            <a:r>
              <a:rPr lang="bg-BG" dirty="0" smtClean="0"/>
              <a:t> </a:t>
            </a:r>
            <a:r>
              <a:rPr lang="en-US" dirty="0" smtClean="0"/>
              <a:t>output 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HTML or intercept into the </a:t>
            </a:r>
            <a:r>
              <a:rPr lang="en-US" dirty="0" smtClean="0">
                <a:hlinkClick r:id="rId3"/>
              </a:rPr>
              <a:t>page life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5" y="3657600"/>
            <a:ext cx="5076945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423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685800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smtClean="0"/>
              <a:t>Method – Example</a:t>
            </a:r>
            <a:endParaRPr lang="bg-BG" dirty="0">
              <a:effectLst/>
            </a:endParaRPr>
          </a:p>
        </p:txBody>
      </p:sp>
      <p:sp>
        <p:nvSpPr>
          <p:cNvPr id="2324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762000"/>
            <a:ext cx="8496300" cy="5632311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abstract class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HotDrink </a:t>
            </a:r>
            <a:r>
              <a:rPr lang="bg-BG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bg-BG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void PrepareRecipe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</a:t>
            </a:r>
            <a:endParaRPr lang="bg-BG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BoilWater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 Brew(); PourInCup(); AddSpices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abstract void Brew()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bg-BG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protected abstract void AddSpices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void BoilWater()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void PourInCup()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class Coffee : HotDrink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Brew()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AddSpices()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class Tea :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HotDrink {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Brew() 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AddSpices()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638800" y="3200400"/>
            <a:ext cx="2819400" cy="851297"/>
          </a:xfrm>
          <a:prstGeom prst="wedgeRoundRectCallout">
            <a:avLst>
              <a:gd name="adj1" fmla="val -54082"/>
              <a:gd name="adj2" fmla="val -8509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Implemented by subclasses</a:t>
            </a:r>
            <a:endParaRPr lang="bg-BG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0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8581"/>
            <a:ext cx="6096000" cy="57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pic>
        <p:nvPicPr>
          <p:cNvPr id="6" name="Picture 2" descr="http://nativemobile.com/wordpress/wp-content/uploads/2014/07/OPINION-Five-Traits-for-a-Successful-Mobile-Strateg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18" y="2057400"/>
            <a:ext cx="6520763" cy="4276546"/>
          </a:xfrm>
          <a:prstGeom prst="roundRect">
            <a:avLst>
              <a:gd name="adj" fmla="val 620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9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</a:t>
            </a:r>
            <a:r>
              <a:rPr lang="en-US" dirty="0"/>
              <a:t>with communication (interaction) between the objects</a:t>
            </a:r>
          </a:p>
          <a:p>
            <a:pPr lvl="1"/>
            <a:r>
              <a:rPr lang="en-US" dirty="0" smtClean="0"/>
              <a:t>Either with </a:t>
            </a:r>
            <a:r>
              <a:rPr lang="en-US" dirty="0"/>
              <a:t>the assignment of responsibilities between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Or encapsulating </a:t>
            </a:r>
            <a:r>
              <a:rPr lang="en-US" dirty="0"/>
              <a:t>behavior in an object and delegating requests to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Increase </a:t>
            </a:r>
            <a:r>
              <a:rPr lang="en-US" dirty="0"/>
              <a:t>flexibility in carrying out </a:t>
            </a:r>
            <a:r>
              <a:rPr lang="en-US" dirty="0" smtClean="0"/>
              <a:t>cross-classes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Main purpose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Encapsulate a family of related algorithms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Let the algorithm vary and evolve separate from the class using it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Allow a class to maintain a single purpose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Separate the calculation from the delivery of its results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When to consider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Switch/if statements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Adding a new</a:t>
            </a:r>
            <a:br>
              <a:rPr lang="en-US" dirty="0" smtClean="0"/>
            </a:br>
            <a:r>
              <a:rPr lang="en-US" dirty="0" smtClean="0"/>
              <a:t>operation will cause class modification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106114" cy="1905000"/>
          </a:xfrm>
          <a:prstGeom prst="roundRect">
            <a:avLst>
              <a:gd name="adj" fmla="val 2472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Encapsulates an algorithm inside a class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Making </a:t>
            </a:r>
            <a:r>
              <a:rPr lang="en-US" dirty="0"/>
              <a:t>each algorithm replaceable by others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All the algorithms can work with the same data transparently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client can transparently work with each algorithm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87" y="3581400"/>
            <a:ext cx="7509625" cy="2822525"/>
          </a:xfrm>
          <a:prstGeom prst="roundRect">
            <a:avLst>
              <a:gd name="adj" fmla="val 36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28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915400" cy="6019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Consequences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Strategies may not use members of the containing class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Tests are easier to be written for individual concrete strategies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Strategies may be mocked when testing the context class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Adding new strategies does not modify anything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Various variations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In .NET using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Func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Delegates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Property injection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Pass strategy on a </a:t>
            </a:r>
            <a:r>
              <a:rPr lang="en-US" dirty="0" smtClean="0"/>
              <a:t>method or to the constructor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2290" name="Picture 2" descr="http://www.davidhayden.me/media/default/posts/ASP.NET-MVC-4-Bundling-and-Minific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9091" r="7826" b="18182"/>
          <a:stretch/>
        </p:blipFill>
        <p:spPr bwMode="auto">
          <a:xfrm>
            <a:off x="6400800" y="4953000"/>
            <a:ext cx="2314575" cy="685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</a:t>
            </a:r>
            <a:endParaRPr lang="bg-BG" dirty="0"/>
          </a:p>
        </p:txBody>
      </p:sp>
      <p:sp>
        <p:nvSpPr>
          <p:cNvPr id="1398794" name="Rectangle 10"/>
          <p:cNvSpPr>
            <a:spLocks noGrp="1" noChangeArrowheads="1"/>
          </p:cNvSpPr>
          <p:nvPr>
            <p:ph idx="1"/>
          </p:nvPr>
        </p:nvSpPr>
        <p:spPr>
          <a:xfrm>
            <a:off x="381000" y="915531"/>
            <a:ext cx="8388350" cy="101566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abstract 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abstract void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Sort(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&gt; 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2058531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QuickSort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override void Sort(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&lt;object&gt; list)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 ... 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1000" y="4283571"/>
            <a:ext cx="838835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SortedList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&gt; list = new List&lt;object&gt;();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void Sort(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strategy)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//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can be passed in constructor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sortStrategy.Sort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(list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381000" y="3171051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MergeSort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override void Sort(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&lt;object&gt; list)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 ... 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32114"/>
            <a:ext cx="6934200" cy="58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8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Command</a:t>
            </a:r>
            <a:endParaRPr lang="en-US" dirty="0"/>
          </a:p>
        </p:txBody>
      </p:sp>
      <p:pic>
        <p:nvPicPr>
          <p:cNvPr id="1026" name="Picture 2" descr="http://img.pandawhale.com/153330-one-tuxedo-cat-many-hot-dogs-G-UWH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2" y="1981200"/>
            <a:ext cx="6249376" cy="4273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09600"/>
          </a:xfrm>
        </p:spPr>
        <p:txBody>
          <a:bodyPr/>
          <a:lstStyle/>
          <a:p>
            <a:r>
              <a:rPr lang="en-US" dirty="0" smtClean="0"/>
              <a:t>Command </a:t>
            </a:r>
            <a:r>
              <a:rPr lang="en-US" dirty="0"/>
              <a:t>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943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An object that encapsulates all the information needed to call a method at a later time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Represents an </a:t>
            </a:r>
            <a:r>
              <a:rPr lang="en-US" u="sng" dirty="0" smtClean="0"/>
              <a:t>action (request) as an object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u="sng" dirty="0" smtClean="0"/>
              <a:t>Decouples</a:t>
            </a:r>
            <a:r>
              <a:rPr lang="en-US" dirty="0" smtClean="0"/>
              <a:t> clients that execute the command from the details and dependencies of the command logic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Can log requests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Can </a:t>
            </a:r>
            <a:r>
              <a:rPr lang="en-US" dirty="0"/>
              <a:t>queue </a:t>
            </a:r>
            <a:r>
              <a:rPr lang="en-US" dirty="0" smtClean="0"/>
              <a:t>commands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later </a:t>
            </a:r>
            <a:r>
              <a:rPr lang="en-US" dirty="0" smtClean="0"/>
              <a:t>execution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Can validate requests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Support for undoable operations, etc.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A.k.a. Action or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605" y="3550920"/>
            <a:ext cx="444349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3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/>
              <a:t>Commands must </a:t>
            </a:r>
            <a:r>
              <a:rPr lang="en-US" dirty="0" smtClean="0"/>
              <a:t>be completely self-contained</a:t>
            </a:r>
            <a:endParaRPr lang="en-US" dirty="0"/>
          </a:p>
          <a:p>
            <a:r>
              <a:rPr lang="en-US" dirty="0" smtClean="0"/>
              <a:t>Easy to add new commands (new class, OCP)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  <a:r>
              <a:rPr lang="en-US" dirty="0" smtClean="0"/>
              <a:t> </a:t>
            </a:r>
            <a:r>
              <a:rPr lang="en-US" dirty="0"/>
              <a:t>in WPF and Silverlight encapsulate a request to call a method with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95" y="2309336"/>
            <a:ext cx="7213410" cy="2650808"/>
          </a:xfrm>
          <a:prstGeom prst="roundRect">
            <a:avLst>
              <a:gd name="adj" fmla="val 42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36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in WPF/Silverlight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" y="838200"/>
            <a:ext cx="8686800" cy="5791200"/>
          </a:xfrm>
        </p:spPr>
        <p:txBody>
          <a:bodyPr/>
          <a:lstStyle/>
          <a:p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r>
              <a:rPr lang="en-US" dirty="0" smtClean="0"/>
              <a:t>The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Rectangle 10"/>
          <p:cNvSpPr txBox="1">
            <a:spLocks noChangeArrowheads="1"/>
          </p:cNvSpPr>
          <p:nvPr/>
        </p:nvSpPr>
        <p:spPr>
          <a:xfrm>
            <a:off x="381000" y="1524000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bool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CanExecute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(object parameter);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void Execute(object parameter);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event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CanExecuteChanged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3352800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Grid.Row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1" Content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="Toggle Can Click"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Command="{Binding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ToggleExecuteCommand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}"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 Width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="100" Height="100"/&gt;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codeproject.com/KB/WPF/813345/MVVM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60" y="4558004"/>
            <a:ext cx="6542030" cy="19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7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 – 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9" y="1066800"/>
            <a:ext cx="8770263" cy="4724400"/>
          </a:xfrm>
          <a:prstGeom prst="roundRect">
            <a:avLst>
              <a:gd name="adj" fmla="val 23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4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Behavioral </a:t>
            </a:r>
            <a:r>
              <a:rPr lang="en-US" dirty="0"/>
              <a:t>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943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Chain of Responsibility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Iterator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Template Method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Strategy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Command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Observer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Mediator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Memento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Visitor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State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Interpreter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Specification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066800"/>
            <a:ext cx="3658949" cy="1282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25" y="3048000"/>
            <a:ext cx="2973149" cy="129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953000"/>
            <a:ext cx="3862012" cy="1419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4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– Related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Factory Pattern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Factories can be used to construct commands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Null Object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Returning “null command” can be useful instead of returning null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Composite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Can be useful to construct command with child commands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Execute() should call Execute() of all child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Observer</a:t>
            </a:r>
            <a:endParaRPr lang="en-US" dirty="0"/>
          </a:p>
        </p:txBody>
      </p:sp>
      <p:pic>
        <p:nvPicPr>
          <p:cNvPr id="3074" name="Picture 2" descr="http://www.dypadvisors.com/blog/wp-content/uploads/2010/11/Buyer-as-observer-300pxl-96dpi1-215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05" y="1981200"/>
            <a:ext cx="322199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Observer Pattern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8839200" cy="5943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/>
              <a:t>Define a </a:t>
            </a:r>
            <a:r>
              <a:rPr lang="en-US" u="sng" dirty="0"/>
              <a:t>one-to-many dependency</a:t>
            </a:r>
            <a:r>
              <a:rPr lang="en-US" dirty="0"/>
              <a:t> between </a:t>
            </a:r>
            <a:r>
              <a:rPr lang="en-US" dirty="0" smtClean="0"/>
              <a:t>different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one object changes state, all its </a:t>
            </a:r>
            <a:r>
              <a:rPr lang="en-US" dirty="0" smtClean="0"/>
              <a:t>dependents (observers) </a:t>
            </a:r>
            <a:r>
              <a:rPr lang="en-US" dirty="0"/>
              <a:t>are notified and </a:t>
            </a:r>
            <a:r>
              <a:rPr lang="en-US" dirty="0" smtClean="0"/>
              <a:t>updated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Separates the subject and the observer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Presents interface, allowing objects to communicate without any concrete knowledge about each other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/>
              <a:t>Also known as </a:t>
            </a:r>
            <a:r>
              <a:rPr lang="en-US" dirty="0" smtClean="0"/>
              <a:t>Publish-Subscribe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In C# events </a:t>
            </a:r>
            <a:r>
              <a:rPr lang="en-US" dirty="0"/>
              <a:t>and </a:t>
            </a:r>
            <a:r>
              <a:rPr lang="en-US" dirty="0" smtClean="0"/>
              <a:t>event handlers</a:t>
            </a:r>
            <a:br>
              <a:rPr lang="en-US" dirty="0" smtClean="0"/>
            </a:br>
            <a:r>
              <a:rPr lang="en-US" dirty="0" smtClean="0"/>
              <a:t>use the Observer pattern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Used in GUI, data binding, network events,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23672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Usages: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one object is dependent on another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changing one object requires changes in many others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changes to an object should notify others without any knowledge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73" y="3703320"/>
            <a:ext cx="6424054" cy="2667000"/>
          </a:xfrm>
          <a:prstGeom prst="roundRect">
            <a:avLst>
              <a:gd name="adj" fmla="val 49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7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3440"/>
            <a:ext cx="8839200" cy="5791200"/>
          </a:xfrm>
        </p:spPr>
        <p:txBody>
          <a:bodyPr/>
          <a:lstStyle/>
          <a:p>
            <a:r>
              <a:rPr lang="en-US" dirty="0" smtClean="0"/>
              <a:t>Subject doesn’t know about concrete observers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r>
              <a:rPr lang="en-US" dirty="0"/>
              <a:t>The observers share common </a:t>
            </a:r>
            <a:r>
              <a:rPr lang="en-US" dirty="0" smtClean="0"/>
              <a:t>interface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09600" y="1546860"/>
            <a:ext cx="7924800" cy="4343400"/>
            <a:chOff x="533400" y="1447800"/>
            <a:chExt cx="7924800" cy="4343400"/>
          </a:xfrm>
        </p:grpSpPr>
        <p:sp>
          <p:nvSpPr>
            <p:cNvPr id="12" name="Up Arrow 11"/>
            <p:cNvSpPr/>
            <p:nvPr/>
          </p:nvSpPr>
          <p:spPr>
            <a:xfrm rot="2647330">
              <a:off x="2506979" y="2057401"/>
              <a:ext cx="533400" cy="9144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1841824">
              <a:off x="2707108" y="3175927"/>
              <a:ext cx="533400" cy="152593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365472" y="3276600"/>
              <a:ext cx="533400" cy="12192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 rot="19567364">
              <a:off x="5863123" y="3109442"/>
              <a:ext cx="533400" cy="1569561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 rot="18973726">
              <a:off x="5952105" y="2056635"/>
              <a:ext cx="533400" cy="9144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124200" y="1447800"/>
              <a:ext cx="2743200" cy="1828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Subject</a:t>
              </a: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register</a:t>
              </a:r>
              <a:b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unregister</a:t>
              </a:r>
              <a:b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notify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3400" y="27432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524000" y="44958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657600" y="44958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791200" y="447294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477000" y="27432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 flipH="1">
            <a:off x="2286000" y="3193068"/>
            <a:ext cx="1749346" cy="464532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200400" y="3193068"/>
            <a:ext cx="845983" cy="2293332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69080" y="3177212"/>
            <a:ext cx="53503" cy="2309188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52433" y="3177212"/>
            <a:ext cx="1153590" cy="2232988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67300" y="3127540"/>
            <a:ext cx="1862565" cy="606260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0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 – 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97592"/>
            <a:ext cx="7277100" cy="5861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88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</a:t>
            </a:r>
            <a:r>
              <a:rPr lang="en-US" dirty="0" err="1" smtClean="0"/>
              <a:t>IObserver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8" y="982003"/>
            <a:ext cx="8550185" cy="55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Mediator</a:t>
            </a:r>
            <a:endParaRPr lang="en-US" dirty="0"/>
          </a:p>
        </p:txBody>
      </p:sp>
      <p:pic>
        <p:nvPicPr>
          <p:cNvPr id="4098" name="Picture 2" descr="http://www.mcadammediation.co.uk/Images/Mediation%20Logo%20Purple%201008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92" y="2209800"/>
            <a:ext cx="6237816" cy="40100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08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Simplifies communication between </a:t>
            </a:r>
            <a:r>
              <a:rPr lang="en-US" sz="3200" dirty="0" smtClean="0">
                <a:solidFill>
                  <a:srgbClr val="EBFFD2"/>
                </a:solidFill>
              </a:rPr>
              <a:t>classes</a:t>
            </a:r>
          </a:p>
          <a:p>
            <a:pPr marL="574675" lvl="2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Using one centralized component (the Mediator)</a:t>
            </a:r>
            <a:endParaRPr lang="en-US" dirty="0">
              <a:solidFill>
                <a:srgbClr val="EBFFD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Define </a:t>
            </a:r>
            <a:r>
              <a:rPr lang="en-US" dirty="0"/>
              <a:t>an object that encapsulates how a set of objects </a:t>
            </a:r>
            <a:r>
              <a:rPr lang="en-US" dirty="0" smtClean="0"/>
              <a:t>interact with each other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Without having these objects to have intimate knowledge about each others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Promotes </a:t>
            </a:r>
            <a:r>
              <a:rPr lang="en-US" dirty="0"/>
              <a:t>loose coupling by keeping objects </a:t>
            </a:r>
            <a:r>
              <a:rPr lang="en-US" dirty="0" smtClean="0"/>
              <a:t>from referring </a:t>
            </a:r>
            <a:r>
              <a:rPr lang="en-US" dirty="0"/>
              <a:t>to each other </a:t>
            </a:r>
            <a:r>
              <a:rPr lang="en-US" dirty="0" smtClean="0"/>
              <a:t>explicitly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</a:t>
            </a:r>
            <a:r>
              <a:rPr lang="en-US" dirty="0" smtClean="0"/>
              <a:t>ets </a:t>
            </a:r>
            <a:r>
              <a:rPr lang="en-US" dirty="0"/>
              <a:t>you vary </a:t>
            </a:r>
            <a:r>
              <a:rPr lang="en-US" dirty="0" smtClean="0"/>
              <a:t>their interaction independently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Example: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</a:t>
            </a:r>
            <a:r>
              <a:rPr lang="en-US" dirty="0" smtClean="0"/>
              <a:t>ir traffic control center is the mediator for all the </a:t>
            </a:r>
            <a:r>
              <a:rPr lang="en-US" dirty="0" smtClean="0"/>
              <a:t>aircrafts; </a:t>
            </a:r>
            <a:r>
              <a:rPr lang="en-US" dirty="0" err="1" smtClean="0"/>
              <a:t>SignalR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Message queues are somewhat mediators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u="sng" dirty="0" smtClean="0">
                <a:solidFill>
                  <a:srgbClr val="EBFFD2"/>
                </a:solidFill>
              </a:rPr>
              <a:t>Colleagues</a:t>
            </a:r>
            <a:r>
              <a:rPr lang="en-US" dirty="0" smtClean="0">
                <a:solidFill>
                  <a:srgbClr val="EBFFD2"/>
                </a:solidFill>
              </a:rPr>
              <a:t> – components that communicate with each other (sharing same base type)</a:t>
            </a:r>
          </a:p>
          <a:p>
            <a:pPr marL="574675" lvl="2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Have knowledge of the Mediator component</a:t>
            </a: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u="sng" dirty="0" smtClean="0">
                <a:solidFill>
                  <a:srgbClr val="EBFFD2"/>
                </a:solidFill>
              </a:rPr>
              <a:t>Mediator(s)</a:t>
            </a:r>
            <a:r>
              <a:rPr lang="en-US" dirty="0" smtClean="0">
                <a:solidFill>
                  <a:srgbClr val="EBFFD2"/>
                </a:solidFill>
              </a:rPr>
              <a:t> – the centralized component that manages communication between colleagues</a:t>
            </a:r>
          </a:p>
          <a:p>
            <a:pPr marL="574675" lvl="2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Abstract so that different mediators can exists</a:t>
            </a: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7" y="922020"/>
            <a:ext cx="7698226" cy="2563236"/>
          </a:xfrm>
          <a:prstGeom prst="roundRect">
            <a:avLst>
              <a:gd name="adj" fmla="val 29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20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Chain of Responsibility</a:t>
            </a:r>
            <a:endParaRPr lang="en-US" dirty="0"/>
          </a:p>
        </p:txBody>
      </p:sp>
      <p:pic>
        <p:nvPicPr>
          <p:cNvPr id="1026" name="Picture 2" descr="http://www.sclaa.com.au/Portals/0/images/victoria/11-07-05%20Chain%20of%20Responsibil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5238750" cy="3429001"/>
          </a:xfrm>
          <a:prstGeom prst="roundRect">
            <a:avLst>
              <a:gd name="adj" fmla="val 87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Mediator –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Hides all coordination between colleagues</a:t>
            </a:r>
          </a:p>
          <a:p>
            <a:pPr lvl="2"/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Decouples colleagues</a:t>
            </a:r>
          </a:p>
          <a:p>
            <a:pPr lvl="1"/>
            <a:r>
              <a:rPr lang="en-US" dirty="0" smtClean="0"/>
              <a:t>One-to-many relationship is preferred to many-to-many fashion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The Mediator can become very large (fat) and very complicated as more logic is handled or as more type of colleagues are handled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Mediator –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9330"/>
            <a:ext cx="8686800" cy="552387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Colleagues are the participants</a:t>
            </a:r>
          </a:p>
          <a:p>
            <a:r>
              <a:rPr lang="en-US" dirty="0" smtClean="0"/>
              <a:t>The mediator is the chat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29330"/>
            <a:ext cx="7924800" cy="38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Memento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277" y="1841814"/>
            <a:ext cx="3211446" cy="4635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1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Memento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867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Capture and restore an object's internal state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Promote undo or rollback to full object </a:t>
            </a:r>
            <a:r>
              <a:rPr lang="en-US" dirty="0" smtClean="0"/>
              <a:t>state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magic cookie that encapsulates a “check point” </a:t>
            </a:r>
            <a:r>
              <a:rPr lang="en-US" dirty="0" smtClean="0"/>
              <a:t>capability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Serializing objects is somewhat saving their mementos (states) for future restore or transfer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Alternative implementation is</a:t>
            </a:r>
            <a:br>
              <a:rPr lang="en-US" dirty="0" smtClean="0"/>
            </a:br>
            <a:r>
              <a:rPr lang="en-US" dirty="0" smtClean="0"/>
              <a:t>to store only operations (or changes)</a:t>
            </a:r>
            <a:br>
              <a:rPr lang="en-US" dirty="0" smtClean="0"/>
            </a:br>
            <a:r>
              <a:rPr lang="en-US" dirty="0" smtClean="0"/>
              <a:t>instead of storing the state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Fewer memory (e.g. calculator)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May use Command for saving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651" y="4485944"/>
            <a:ext cx="142894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Memento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7818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u="sng" dirty="0" smtClean="0"/>
              <a:t>Originator</a:t>
            </a:r>
            <a:r>
              <a:rPr lang="en-US" sz="3000" dirty="0" smtClean="0"/>
              <a:t> is the object whose state is being tracked as well is responsible for saving/restoring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The </a:t>
            </a:r>
            <a:r>
              <a:rPr lang="en-US" sz="3000" u="sng" dirty="0" smtClean="0"/>
              <a:t>Caretaker</a:t>
            </a:r>
            <a:r>
              <a:rPr lang="en-US" sz="3000" dirty="0" smtClean="0"/>
              <a:t> performs operations on the Originator and is containing all states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The </a:t>
            </a:r>
            <a:r>
              <a:rPr lang="en-US" sz="3000" u="sng" dirty="0" smtClean="0"/>
              <a:t>Memento</a:t>
            </a:r>
            <a:r>
              <a:rPr lang="en-US" sz="3000" dirty="0" smtClean="0"/>
              <a:t> is a value object that contains one state of the Originator (contains the data)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42" y="960120"/>
            <a:ext cx="6310715" cy="2682240"/>
          </a:xfrm>
          <a:prstGeom prst="roundRect">
            <a:avLst>
              <a:gd name="adj" fmla="val 68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07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Memento –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ProspectMemory</a:t>
            </a:r>
            <a:r>
              <a:rPr lang="en-US" dirty="0" smtClean="0"/>
              <a:t> is the Caretaker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SalesProspect</a:t>
            </a:r>
            <a:r>
              <a:rPr lang="en-US" dirty="0" smtClean="0"/>
              <a:t> is the Originator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2" y="952500"/>
            <a:ext cx="7765876" cy="44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Visitor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74" y="1828800"/>
            <a:ext cx="3873251" cy="4515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1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Represent an operation to be performed on the elements of an object </a:t>
            </a:r>
            <a:r>
              <a:rPr lang="en-US" dirty="0" smtClean="0"/>
              <a:t>structure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Lets us define </a:t>
            </a:r>
            <a:r>
              <a:rPr lang="en-US" dirty="0"/>
              <a:t>a new operation to a class without </a:t>
            </a:r>
            <a:r>
              <a:rPr lang="en-US" dirty="0" smtClean="0"/>
              <a:t>change the elements of the class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Double</a:t>
            </a:r>
            <a:r>
              <a:rPr lang="en-US" dirty="0"/>
              <a:t> </a:t>
            </a:r>
            <a:r>
              <a:rPr lang="en-US" dirty="0" smtClean="0"/>
              <a:t>dispatch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Different operations on different objects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Allows </a:t>
            </a:r>
            <a:r>
              <a:rPr lang="en-US" dirty="0" smtClean="0"/>
              <a:t>adding functionality </a:t>
            </a:r>
            <a:r>
              <a:rPr lang="en-US" dirty="0"/>
              <a:t>to class libraries for which </a:t>
            </a:r>
            <a:r>
              <a:rPr lang="en-US" dirty="0" smtClean="0"/>
              <a:t>cannot </a:t>
            </a:r>
            <a:r>
              <a:rPr lang="en-US" dirty="0"/>
              <a:t>change the </a:t>
            </a:r>
            <a:r>
              <a:rPr lang="en-US" dirty="0" smtClean="0"/>
              <a:t>source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Hierarchical visitor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Visit every node in a hierarchical data </a:t>
            </a:r>
            <a:r>
              <a:rPr lang="en-US" dirty="0" smtClean="0"/>
              <a:t>structure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1570" y="4953000"/>
            <a:ext cx="193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Roslyn example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4257" y="535311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EntityFramework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2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562600"/>
          </a:xfrm>
        </p:spPr>
        <p:txBody>
          <a:bodyPr/>
          <a:lstStyle/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r>
              <a:rPr lang="en-US" u="sng" dirty="0" smtClean="0"/>
              <a:t>Visitor</a:t>
            </a:r>
            <a:r>
              <a:rPr lang="en-US" dirty="0" smtClean="0"/>
              <a:t> </a:t>
            </a:r>
            <a:r>
              <a:rPr lang="en-US" dirty="0"/>
              <a:t>declares a Visit operation for each class of </a:t>
            </a:r>
            <a:r>
              <a:rPr lang="en-US" dirty="0" err="1" smtClean="0"/>
              <a:t>ConcreteElement</a:t>
            </a:r>
            <a:endParaRPr lang="en-US" dirty="0" smtClean="0"/>
          </a:p>
          <a:p>
            <a:r>
              <a:rPr lang="en-US" u="sng" dirty="0" smtClean="0"/>
              <a:t>Element</a:t>
            </a:r>
            <a:r>
              <a:rPr lang="en-US" dirty="0" smtClean="0"/>
              <a:t> </a:t>
            </a:r>
            <a:r>
              <a:rPr lang="en-US" dirty="0"/>
              <a:t>defines an Accept operation that takes a visitor as an argument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52500"/>
            <a:ext cx="7239000" cy="3153232"/>
          </a:xfrm>
          <a:prstGeom prst="roundRect">
            <a:avLst>
              <a:gd name="adj" fmla="val 44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75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89" y="914400"/>
            <a:ext cx="6823023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Allows </a:t>
            </a:r>
            <a:r>
              <a:rPr lang="en-US" dirty="0"/>
              <a:t>you to pass a </a:t>
            </a:r>
            <a:r>
              <a:rPr lang="en-US" dirty="0" smtClean="0"/>
              <a:t>request to </a:t>
            </a:r>
            <a:r>
              <a:rPr lang="en-US" dirty="0"/>
              <a:t>from an object to the </a:t>
            </a:r>
            <a:r>
              <a:rPr lang="en-US" dirty="0" smtClean="0"/>
              <a:t>next until </a:t>
            </a:r>
            <a:r>
              <a:rPr lang="en-US" dirty="0"/>
              <a:t>the request is </a:t>
            </a:r>
            <a:r>
              <a:rPr lang="en-US" dirty="0" smtClean="0"/>
              <a:t>fulfilled</a:t>
            </a:r>
          </a:p>
          <a:p>
            <a:r>
              <a:rPr lang="en-US" dirty="0" smtClean="0"/>
              <a:t>Ordered list of handlers</a:t>
            </a:r>
          </a:p>
          <a:p>
            <a:r>
              <a:rPr lang="en-US" dirty="0" smtClean="0"/>
              <a:t>Analogous </a:t>
            </a:r>
            <a:r>
              <a:rPr lang="en-US" dirty="0"/>
              <a:t>to the exception </a:t>
            </a:r>
            <a:r>
              <a:rPr lang="en-US" dirty="0" smtClean="0"/>
              <a:t>handling</a:t>
            </a:r>
          </a:p>
          <a:p>
            <a:r>
              <a:rPr lang="en-US" dirty="0" smtClean="0"/>
              <a:t>Simplifies </a:t>
            </a:r>
            <a:r>
              <a:rPr lang="en-US" dirty="0"/>
              <a:t>object </a:t>
            </a:r>
            <a:r>
              <a:rPr lang="en-US" dirty="0" smtClean="0"/>
              <a:t>interconnections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sender keeps a single reference </a:t>
            </a:r>
            <a:r>
              <a:rPr lang="en-US" dirty="0" smtClean="0"/>
              <a:t>to the next</a:t>
            </a:r>
          </a:p>
          <a:p>
            <a:r>
              <a:rPr lang="en-US" dirty="0" smtClean="0"/>
              <a:t>There is also Tree of Responsibility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5334000"/>
            <a:ext cx="6286500" cy="122824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 – Demo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58281"/>
            <a:ext cx="7010400" cy="56711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743200" y="3429000"/>
            <a:ext cx="304800" cy="129540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971800" y="2819400"/>
            <a:ext cx="1600200" cy="190500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038600" y="2819400"/>
            <a:ext cx="1905000" cy="190500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2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pic>
        <p:nvPicPr>
          <p:cNvPr id="5122" name="Picture 2" descr="http://odetocode.com/aimages/workflow/7/fig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86" y="2209800"/>
            <a:ext cx="5525228" cy="4086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2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Alter an object's behavior when its state </a:t>
            </a:r>
            <a:r>
              <a:rPr lang="en-US" dirty="0" smtClean="0"/>
              <a:t>changes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Allows an object to have different behavior based on its internal state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Allows separation of concerns (easier testing)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Encapsulate the logic of each state (separate class)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Easy to add new states</a:t>
            </a:r>
          </a:p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An object-oriented</a:t>
            </a:r>
            <a:br>
              <a:rPr lang="en-US" dirty="0" smtClean="0"/>
            </a:br>
            <a:r>
              <a:rPr lang="en-US" dirty="0" smtClean="0"/>
              <a:t>state machine</a:t>
            </a:r>
          </a:p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Examples: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TCP connection states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Music Player (play, pause, stop, etc.)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429000"/>
            <a:ext cx="3962400" cy="2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States are hidden (internal), the client uses only the context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context gets its behavior by delegating the operation to the current state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Context acts as a proxy to the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9" y="928301"/>
            <a:ext cx="7357461" cy="2957899"/>
          </a:xfrm>
          <a:prstGeom prst="roundRect">
            <a:avLst>
              <a:gd name="adj" fmla="val 3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9711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49912"/>
            <a:ext cx="6705600" cy="58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6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Interpreter</a:t>
            </a:r>
            <a:endParaRPr lang="en-US" dirty="0"/>
          </a:p>
        </p:txBody>
      </p:sp>
      <p:pic>
        <p:nvPicPr>
          <p:cNvPr id="6146" name="Picture 2" descr="http://www.utexas.edu/ce/files/images/Medical-interpreter-interior_re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3" y="2438400"/>
            <a:ext cx="6500154" cy="36766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/>
              <a:t>A way to include language (formal </a:t>
            </a:r>
            <a:r>
              <a:rPr lang="en-US" dirty="0" smtClean="0"/>
              <a:t>grammar) </a:t>
            </a:r>
            <a:r>
              <a:rPr lang="en-US" dirty="0"/>
              <a:t>elements in a </a:t>
            </a:r>
            <a:r>
              <a:rPr lang="en-US" dirty="0" smtClean="0"/>
              <a:t>program</a:t>
            </a:r>
          </a:p>
          <a:p>
            <a:pPr lvl="1"/>
            <a:r>
              <a:rPr lang="en-US" dirty="0" smtClean="0"/>
              <a:t>Define </a:t>
            </a:r>
            <a:r>
              <a:rPr lang="en-US" dirty="0"/>
              <a:t>a representation for </a:t>
            </a:r>
            <a:r>
              <a:rPr lang="en-US" dirty="0" smtClean="0"/>
              <a:t>the grammar</a:t>
            </a:r>
          </a:p>
          <a:p>
            <a:pPr lvl="1"/>
            <a:r>
              <a:rPr lang="en-US" dirty="0" smtClean="0"/>
              <a:t>Define an interpreter </a:t>
            </a:r>
            <a:r>
              <a:rPr lang="en-US" dirty="0"/>
              <a:t>that uses the representation to interpret sentences </a:t>
            </a:r>
            <a:r>
              <a:rPr lang="en-US" dirty="0" smtClean="0"/>
              <a:t>(expressions)</a:t>
            </a:r>
          </a:p>
          <a:p>
            <a:pPr lvl="2"/>
            <a:r>
              <a:rPr lang="en-US" dirty="0" smtClean="0"/>
              <a:t>Handling languages</a:t>
            </a:r>
            <a:br>
              <a:rPr lang="en-US" dirty="0" smtClean="0"/>
            </a:br>
            <a:r>
              <a:rPr lang="en-US" dirty="0" smtClean="0"/>
              <a:t>based </a:t>
            </a:r>
            <a:r>
              <a:rPr lang="en-US" dirty="0"/>
              <a:t>on a set of rules</a:t>
            </a:r>
            <a:endParaRPr lang="en-US" dirty="0" smtClean="0"/>
          </a:p>
          <a:p>
            <a:pPr lvl="1"/>
            <a:r>
              <a:rPr lang="en-US" dirty="0"/>
              <a:t>L</a:t>
            </a:r>
            <a:r>
              <a:rPr lang="en-US" dirty="0" smtClean="0"/>
              <a:t>imited </a:t>
            </a:r>
            <a:r>
              <a:rPr lang="en-US" dirty="0"/>
              <a:t>area </a:t>
            </a:r>
            <a:r>
              <a:rPr lang="en-US" dirty="0" smtClean="0"/>
              <a:t>where</a:t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can be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2050" name="Picture 2" descr="http://sourcemaking.com/files/sm/images/patterns/Interpreter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91248"/>
            <a:ext cx="3498519" cy="2609552"/>
          </a:xfrm>
          <a:prstGeom prst="round2DiagRect">
            <a:avLst>
              <a:gd name="adj1" fmla="val 10511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Client </a:t>
            </a:r>
            <a:r>
              <a:rPr lang="en-US" dirty="0"/>
              <a:t>builds (or is given) an abstract syntax tree </a:t>
            </a:r>
            <a:r>
              <a:rPr lang="en-US" dirty="0" smtClean="0"/>
              <a:t>representing a </a:t>
            </a:r>
            <a:r>
              <a:rPr lang="en-US" dirty="0"/>
              <a:t>particular </a:t>
            </a:r>
            <a:r>
              <a:rPr lang="en-US" dirty="0" smtClean="0"/>
              <a:t>sentence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Context only contains </a:t>
            </a:r>
            <a:r>
              <a:rPr lang="en-US" dirty="0" smtClean="0"/>
              <a:t>information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NonterminalExpression</a:t>
            </a:r>
            <a:r>
              <a:rPr lang="en-US" dirty="0" smtClean="0"/>
              <a:t> represents combination of few expressions (Composite)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3379959"/>
            <a:ext cx="7254240" cy="2987516"/>
          </a:xfrm>
          <a:prstGeom prst="roundRect">
            <a:avLst>
              <a:gd name="adj" fmla="val 3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1453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 Pattern </a:t>
            </a:r>
            <a:r>
              <a:rPr lang="en-US" dirty="0" smtClean="0"/>
              <a:t>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5" y="1066800"/>
            <a:ext cx="8963891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6516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7924800" cy="1371601"/>
          </a:xfrm>
        </p:spPr>
        <p:txBody>
          <a:bodyPr/>
          <a:lstStyle/>
          <a:p>
            <a:r>
              <a:rPr lang="en-US" dirty="0"/>
              <a:t>Specification (Rules) Pattern</a:t>
            </a:r>
          </a:p>
        </p:txBody>
      </p:sp>
      <p:pic>
        <p:nvPicPr>
          <p:cNvPr id="2052" name="Picture 4" descr="http://www.mycra.com.au/images/clipboard-big-red-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14600"/>
            <a:ext cx="3886200" cy="387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3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91200"/>
          </a:xfrm>
        </p:spPr>
        <p:txBody>
          <a:bodyPr/>
          <a:lstStyle/>
          <a:p>
            <a:r>
              <a:rPr lang="en-US" dirty="0" smtClean="0"/>
              <a:t>Sender is aware of only one receiver</a:t>
            </a:r>
          </a:p>
          <a:p>
            <a:r>
              <a:rPr lang="en-US" dirty="0" smtClean="0"/>
              <a:t>Each receiver is only aware of the next receiver</a:t>
            </a:r>
          </a:p>
          <a:p>
            <a:r>
              <a:rPr lang="en-US" dirty="0" smtClean="0"/>
              <a:t>Receivers process or send to the next</a:t>
            </a:r>
          </a:p>
          <a:p>
            <a:r>
              <a:rPr lang="en-US" dirty="0" smtClean="0"/>
              <a:t>The sender does not know who received the message</a:t>
            </a:r>
          </a:p>
          <a:p>
            <a:r>
              <a:rPr lang="en-US" dirty="0" smtClean="0"/>
              <a:t>The first receiver to handle the message terminates the chain</a:t>
            </a:r>
          </a:p>
          <a:p>
            <a:r>
              <a:rPr lang="en-US" dirty="0" smtClean="0"/>
              <a:t>The order of the list matters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4" name="Picture 2" descr="https://findingtheperfectfit.files.wordpress.com/2010/10/ch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3000"/>
            <a:ext cx="2362200" cy="15126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2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(Rules) Pattern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85877"/>
            <a:ext cx="8839200" cy="5973943"/>
          </a:xfrm>
          <a:ln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Combine different rules (and/or/not)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we have complex and growing (frequently changing) business logic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Using Boolean logic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Separate individual rules from processing logic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New rules are added easily (OCP)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Examples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Gamification (badges/points)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Customer discount calculations / credit rating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Complex search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Read more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</a:t>
            </a:r>
            <a:r>
              <a:rPr lang="en-US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Evans, Eric (2004). Domain Driven Design. Addison-Wesley. p. 224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(Rules)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839200" cy="5791200"/>
          </a:xfrm>
        </p:spPr>
        <p:txBody>
          <a:bodyPr/>
          <a:lstStyle/>
          <a:p>
            <a:r>
              <a:rPr lang="en-US" dirty="0" smtClean="0"/>
              <a:t>Few predefined rules are implemented (AND, OR, NOT) that implement </a:t>
            </a:r>
            <a:r>
              <a:rPr lang="en-US" dirty="0" err="1" smtClean="0"/>
              <a:t>ISpecification</a:t>
            </a:r>
            <a:endParaRPr lang="en-US" dirty="0" smtClean="0"/>
          </a:p>
          <a:p>
            <a:r>
              <a:rPr lang="en-US" dirty="0" smtClean="0"/>
              <a:t>Other custom specifications may also be added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63" y="2819400"/>
            <a:ext cx="737047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8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87994"/>
            <a:ext cx="7239000" cy="5905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3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/>
              <a:t>Other Behavioral Patterns</a:t>
            </a:r>
          </a:p>
        </p:txBody>
      </p:sp>
      <p:pic>
        <p:nvPicPr>
          <p:cNvPr id="7170" name="Picture 2" descr="http://www.adservices.net/blog/wp-content/uploads/2010/11/behavioral-targ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362200"/>
            <a:ext cx="7862919" cy="3905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Behavioral Patterns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8915400" cy="6061659"/>
          </a:xfrm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 Object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Designed to act as a default value of an </a:t>
            </a:r>
            <a:r>
              <a:rPr lang="en-US" dirty="0" smtClean="0"/>
              <a:t>object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Rid program logic of null checks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Provide a non-functional object replacement</a:t>
            </a:r>
            <a:endParaRPr lang="en-US" dirty="0"/>
          </a:p>
          <a:p>
            <a:pPr lvl="1"/>
            <a:r>
              <a:rPr lang="en-US" dirty="0"/>
              <a:t>In .NET: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String.Empty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EventArgs.Empty</a:t>
            </a:r>
            <a:r>
              <a:rPr lang="en-US" dirty="0"/>
              <a:t>, etc.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Hierarchical visitor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(Composite + Visitor)</a:t>
            </a:r>
          </a:p>
          <a:p>
            <a:pPr lvl="1"/>
            <a:r>
              <a:rPr lang="en-US" dirty="0" smtClean="0"/>
              <a:t>Visit </a:t>
            </a:r>
            <a:r>
              <a:rPr lang="en-US" dirty="0"/>
              <a:t>every node in </a:t>
            </a:r>
            <a:r>
              <a:rPr lang="en-US" dirty="0" smtClean="0"/>
              <a:t>a hierarchical </a:t>
            </a:r>
            <a:r>
              <a:rPr lang="en-US" dirty="0"/>
              <a:t>data </a:t>
            </a:r>
            <a:r>
              <a:rPr lang="en-US" dirty="0" smtClean="0"/>
              <a:t>structure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Scheduled-task pattern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(Delays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execution)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Single-serving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visitor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(Use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and then delete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 stack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(Upper Layer / Lower Layer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1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Examples and class diagrams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35374"/>
            <a:ext cx="5832326" cy="2044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2" name="Picture 8" descr="http://sourcemaking.com/files/sm/images/patterns/Chain_of_responsibility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71" y="2182207"/>
            <a:ext cx="3745708" cy="1011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3833785" cy="227171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07" y="3785733"/>
            <a:ext cx="2367072" cy="2494492"/>
          </a:xfrm>
          <a:prstGeom prst="roundRect">
            <a:avLst>
              <a:gd name="adj" fmla="val 792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3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Examples and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00875" cy="4106588"/>
          </a:xfrm>
          <a:prstGeom prst="roundRect">
            <a:avLst>
              <a:gd name="adj" fmla="val 360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Iterator</a:t>
            </a:r>
            <a:endParaRPr lang="en-US" dirty="0"/>
          </a:p>
        </p:txBody>
      </p:sp>
      <p:pic>
        <p:nvPicPr>
          <p:cNvPr id="2050" name="Picture 2" descr="http://tcorral.github.io/Design-Patterns-in-Javascript/img/page/it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18" y="2057400"/>
            <a:ext cx="5794563" cy="4278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13514</TotalTime>
  <Words>1879</Words>
  <Application>Microsoft Office PowerPoint</Application>
  <PresentationFormat>On-screen Show (4:3)</PresentationFormat>
  <Paragraphs>477</Paragraphs>
  <Slides>66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</vt:lpstr>
      <vt:lpstr>Consolas</vt:lpstr>
      <vt:lpstr>Corbel</vt:lpstr>
      <vt:lpstr>Wingdings 2</vt:lpstr>
      <vt:lpstr>Telerik Academy theme</vt:lpstr>
      <vt:lpstr>Behavioral Patterns</vt:lpstr>
      <vt:lpstr>Behavioral Patterns</vt:lpstr>
      <vt:lpstr>List of Behavioral Patterns</vt:lpstr>
      <vt:lpstr>Chain of Responsibility</vt:lpstr>
      <vt:lpstr>Chain of Responsibility Pattern</vt:lpstr>
      <vt:lpstr>Chain of Responsibility Pattern</vt:lpstr>
      <vt:lpstr>Chain of Responsibility Pattern</vt:lpstr>
      <vt:lpstr>Chain of Responsibility Pattern</vt:lpstr>
      <vt:lpstr>Iterator</vt:lpstr>
      <vt:lpstr>Iterator Pattern</vt:lpstr>
      <vt:lpstr>Iterator Pattern (2)</vt:lpstr>
      <vt:lpstr>Iterator in .NET – Example</vt:lpstr>
      <vt:lpstr>Iterator – Demo</vt:lpstr>
      <vt:lpstr>Template Method</vt:lpstr>
      <vt:lpstr>Template Method</vt:lpstr>
      <vt:lpstr>Template Method (2)</vt:lpstr>
      <vt:lpstr>Template Method – Example</vt:lpstr>
      <vt:lpstr>Template Method – Demo</vt:lpstr>
      <vt:lpstr>Strategy</vt:lpstr>
      <vt:lpstr>Strategy Pattern</vt:lpstr>
      <vt:lpstr>Strategy Pattern</vt:lpstr>
      <vt:lpstr>Strategy Pattern</vt:lpstr>
      <vt:lpstr>Strategy Pattern – Example</vt:lpstr>
      <vt:lpstr>Strategy – Demo</vt:lpstr>
      <vt:lpstr>Command</vt:lpstr>
      <vt:lpstr>Command Pattern</vt:lpstr>
      <vt:lpstr>Command Pattern (2)</vt:lpstr>
      <vt:lpstr>Command in WPF/Silverlight</vt:lpstr>
      <vt:lpstr>Command Pattern – Demos</vt:lpstr>
      <vt:lpstr>Command – Related Patterns</vt:lpstr>
      <vt:lpstr>Observer</vt:lpstr>
      <vt:lpstr>Observer Pattern</vt:lpstr>
      <vt:lpstr>Observer Pattern (2)</vt:lpstr>
      <vt:lpstr>Observer Pattern (3)</vt:lpstr>
      <vt:lpstr>Observer Pattern – Demos</vt:lpstr>
      <vt:lpstr>TODO: IObserver&lt;T&gt;</vt:lpstr>
      <vt:lpstr>Mediator</vt:lpstr>
      <vt:lpstr>Mediator Pattern</vt:lpstr>
      <vt:lpstr>Mediator Pattern (2)</vt:lpstr>
      <vt:lpstr>Mediator – Advantages</vt:lpstr>
      <vt:lpstr>Mediator – Demo</vt:lpstr>
      <vt:lpstr>Memento</vt:lpstr>
      <vt:lpstr>Memento Pattern</vt:lpstr>
      <vt:lpstr>Memento Pattern (2)</vt:lpstr>
      <vt:lpstr>Memento – Demo</vt:lpstr>
      <vt:lpstr>Visitor</vt:lpstr>
      <vt:lpstr>Visitor Pattern</vt:lpstr>
      <vt:lpstr>Visitor Pattern</vt:lpstr>
      <vt:lpstr>Visitor Pattern – Demo</vt:lpstr>
      <vt:lpstr>Visitor Pattern – Demo 2</vt:lpstr>
      <vt:lpstr>State</vt:lpstr>
      <vt:lpstr>State Pattern</vt:lpstr>
      <vt:lpstr>State Pattern (2)</vt:lpstr>
      <vt:lpstr>State Pattern – Demo</vt:lpstr>
      <vt:lpstr>Interpreter</vt:lpstr>
      <vt:lpstr>Interpreter Pattern</vt:lpstr>
      <vt:lpstr>Interpreter Pattern (2)</vt:lpstr>
      <vt:lpstr>Interpreter Pattern – Demo</vt:lpstr>
      <vt:lpstr>Specification (Rules) Pattern</vt:lpstr>
      <vt:lpstr>Specification (Rules) Pattern</vt:lpstr>
      <vt:lpstr>Specification (Rules) Pattern (2)</vt:lpstr>
      <vt:lpstr>Specification Pattern – Demo</vt:lpstr>
      <vt:lpstr>Other Behavioral Patterns</vt:lpstr>
      <vt:lpstr>Other Behavioral Patterns</vt:lpstr>
      <vt:lpstr>Behavioral Patterns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Nikolay Kostov</cp:lastModifiedBy>
  <cp:revision>1924</cp:revision>
  <dcterms:created xsi:type="dcterms:W3CDTF">2007-12-08T16:03:35Z</dcterms:created>
  <dcterms:modified xsi:type="dcterms:W3CDTF">2015-09-11T10:56:24Z</dcterms:modified>
  <cp:category>quality code, software engineering</cp:category>
</cp:coreProperties>
</file>